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1163" r:id="rId6"/>
    <p:sldId id="1164" r:id="rId7"/>
    <p:sldId id="1256" r:id="rId8"/>
    <p:sldId id="808" r:id="rId9"/>
    <p:sldId id="809" r:id="rId10"/>
    <p:sldId id="1257" r:id="rId11"/>
    <p:sldId id="1151" r:id="rId12"/>
    <p:sldId id="812" r:id="rId13"/>
    <p:sldId id="1133" r:id="rId14"/>
    <p:sldId id="1232" r:id="rId15"/>
    <p:sldId id="1259" r:id="rId16"/>
    <p:sldId id="1260" r:id="rId17"/>
    <p:sldId id="1233" r:id="rId18"/>
    <p:sldId id="1144" r:id="rId19"/>
    <p:sldId id="1255" r:id="rId20"/>
    <p:sldId id="817" r:id="rId21"/>
    <p:sldId id="1179" r:id="rId22"/>
    <p:sldId id="1262" r:id="rId23"/>
    <p:sldId id="1250" r:id="rId24"/>
    <p:sldId id="1261" r:id="rId25"/>
    <p:sldId id="1237" r:id="rId26"/>
    <p:sldId id="1245" r:id="rId27"/>
    <p:sldId id="1258" r:id="rId28"/>
    <p:sldId id="1105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BB4060-8514-4396-AAD8-690D9C5D17E5}" v="5" dt="2025-09-09T07:09:29.66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2" autoAdjust="0"/>
    <p:restoredTop sz="91922"/>
  </p:normalViewPr>
  <p:slideViewPr>
    <p:cSldViewPr snapToGrid="0">
      <p:cViewPr varScale="1">
        <p:scale>
          <a:sx n="221" d="100"/>
          <a:sy n="221" d="100"/>
        </p:scale>
        <p:origin x="108" y="29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FBB4060-8514-4396-AAD8-690D9C5D17E5}"/>
    <pc:docChg chg="modSld">
      <pc:chgData name="Alain Sultan" userId="2b0808dc-3530-4760-ae57-56aa48186e32" providerId="ADAL" clId="{EFBB4060-8514-4396-AAD8-690D9C5D17E5}" dt="2025-09-09T07:09:40.108" v="25" actId="20577"/>
      <pc:docMkLst>
        <pc:docMk/>
      </pc:docMkLst>
      <pc:sldChg chg="modSp mod">
        <pc:chgData name="Alain Sultan" userId="2b0808dc-3530-4760-ae57-56aa48186e32" providerId="ADAL" clId="{EFBB4060-8514-4396-AAD8-690D9C5D17E5}" dt="2025-09-09T07:08:56.625" v="5" actId="6549"/>
        <pc:sldMkLst>
          <pc:docMk/>
          <pc:sldMk cId="2784825315" sldId="1255"/>
        </pc:sldMkLst>
        <pc:graphicFrameChg chg="mod modGraphic">
          <ac:chgData name="Alain Sultan" userId="2b0808dc-3530-4760-ae57-56aa48186e32" providerId="ADAL" clId="{EFBB4060-8514-4396-AAD8-690D9C5D17E5}" dt="2025-09-09T07:08:56.625" v="5" actId="6549"/>
          <ac:graphicFrameMkLst>
            <pc:docMk/>
            <pc:sldMk cId="2784825315" sldId="1255"/>
            <ac:graphicFrameMk id="15" creationId="{6B7F9B2C-50DF-C00A-ED61-8EAA8CCE7D25}"/>
          </ac:graphicFrameMkLst>
        </pc:graphicFrameChg>
      </pc:sldChg>
      <pc:sldChg chg="modSp mod">
        <pc:chgData name="Alain Sultan" userId="2b0808dc-3530-4760-ae57-56aa48186e32" providerId="ADAL" clId="{EFBB4060-8514-4396-AAD8-690D9C5D17E5}" dt="2025-09-09T07:09:40.108" v="25" actId="20577"/>
        <pc:sldMkLst>
          <pc:docMk/>
          <pc:sldMk cId="33655771" sldId="1256"/>
        </pc:sldMkLst>
        <pc:spChg chg="mod">
          <ac:chgData name="Alain Sultan" userId="2b0808dc-3530-4760-ae57-56aa48186e32" providerId="ADAL" clId="{EFBB4060-8514-4396-AAD8-690D9C5D17E5}" dt="2025-09-09T07:09:40.108" v="25" actId="20577"/>
          <ac:spMkLst>
            <pc:docMk/>
            <pc:sldMk cId="33655771" sldId="1256"/>
            <ac:spMk id="10243" creationId="{4846B15E-A314-FBE4-4CE4-DB947B51E1D9}"/>
          </ac:spMkLst>
        </pc:spChg>
      </pc:sldChg>
      <pc:sldChg chg="modSp mod">
        <pc:chgData name="Alain Sultan" userId="2b0808dc-3530-4760-ae57-56aa48186e32" providerId="ADAL" clId="{EFBB4060-8514-4396-AAD8-690D9C5D17E5}" dt="2025-09-09T07:08:03.810" v="1" actId="6549"/>
        <pc:sldMkLst>
          <pc:docMk/>
          <pc:sldMk cId="247785105" sldId="1260"/>
        </pc:sldMkLst>
        <pc:graphicFrameChg chg="mod modGraphic">
          <ac:chgData name="Alain Sultan" userId="2b0808dc-3530-4760-ae57-56aa48186e32" providerId="ADAL" clId="{EFBB4060-8514-4396-AAD8-690D9C5D17E5}" dt="2025-09-09T07:08:03.810" v="1" actId="6549"/>
          <ac:graphicFrameMkLst>
            <pc:docMk/>
            <pc:sldMk cId="247785105" sldId="1260"/>
            <ac:graphicFrameMk id="2" creationId="{6888D463-925C-D497-C61C-C47CE2400DB6}"/>
          </ac:graphicFrameMkLst>
        </pc:graphicFrameChg>
      </pc:sldChg>
      <pc:sldChg chg="modSp mod">
        <pc:chgData name="Alain Sultan" userId="2b0808dc-3530-4760-ae57-56aa48186e32" providerId="ADAL" clId="{EFBB4060-8514-4396-AAD8-690D9C5D17E5}" dt="2025-09-09T07:09:09.516" v="7" actId="6549"/>
        <pc:sldMkLst>
          <pc:docMk/>
          <pc:sldMk cId="3696933388" sldId="1261"/>
        </pc:sldMkLst>
        <pc:graphicFrameChg chg="mod modGraphic">
          <ac:chgData name="Alain Sultan" userId="2b0808dc-3530-4760-ae57-56aa48186e32" providerId="ADAL" clId="{EFBB4060-8514-4396-AAD8-690D9C5D17E5}" dt="2025-09-09T07:09:09.516" v="7" actId="6549"/>
          <ac:graphicFrameMkLst>
            <pc:docMk/>
            <pc:sldMk cId="3696933388" sldId="1261"/>
            <ac:graphicFrameMk id="2" creationId="{DDF2273D-8213-FBF8-AC19-905BD91F886D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9/9/2025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9/9/2025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0000" lnSpcReduction="20000"/>
          </a:bodyPr>
          <a:lstStyle/>
          <a:p>
            <a:pPr algn="ctr">
              <a:defRPr/>
            </a:pPr>
            <a:r>
              <a:rPr lang="en-GB" sz="52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52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5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SA#109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SP-250973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Vasil Aleksiev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Deutsche Telekom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SP-250973- 3GPP TSG#109,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16-19 September 2025, Beijing, China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419098" y="957458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Rel-19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522937"/>
              </p:ext>
            </p:extLst>
          </p:nvPr>
        </p:nvGraphicFramePr>
        <p:xfrm>
          <a:off x="474665" y="1430497"/>
          <a:ext cx="8445501" cy="115907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80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SP-250980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S1-253562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Ordering Charging Requirements in TS 22.261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SMARTER_Ph2, TEI19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0847r1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S1-253563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Ordering Charging Requirements in TS 22.261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SMARTER_Ph2, TEI19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0851r1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06273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en-US" dirty="0" err="1"/>
              <a:t>LoSePLMN</a:t>
            </a:r>
            <a:r>
              <a:rPr lang="en-US" dirty="0"/>
              <a:t>-REQ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1415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100" b="1" i="1" dirty="0">
                <a:solidFill>
                  <a:srgbClr val="FF0000"/>
                </a:solidFill>
              </a:rPr>
              <a:t>New Mini-WID in </a:t>
            </a:r>
            <a:r>
              <a:rPr lang="en-GB" sz="1100" b="1" i="1" dirty="0">
                <a:solidFill>
                  <a:srgbClr val="FF0000"/>
                </a:solidFill>
              </a:rPr>
              <a:t>SP-250978 (S1-253628)</a:t>
            </a:r>
            <a:endParaRPr lang="en-GB" altLang="zh-CN" sz="110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050" dirty="0"/>
              <a:t>The objective of this work item is to</a:t>
            </a:r>
            <a:r>
              <a:rPr lang="en-GB" sz="1050" dirty="0"/>
              <a:t> add priority rules for both automatic and manual PLMN selection that take into consideration a new Operator Controlled Lower Selection-priority PLMN list</a:t>
            </a:r>
            <a:r>
              <a:rPr lang="en-US" altLang="zh-CN" sz="1050" dirty="0"/>
              <a:t>.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identified, charging is not impacted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721447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6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1090040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Lower Selection-priority for PLMN Selection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LoSePLMN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-REQ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19/09/2025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SP-250978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739529"/>
              </p:ext>
            </p:extLst>
          </p:nvPr>
        </p:nvGraphicFramePr>
        <p:xfrm>
          <a:off x="481806" y="3650607"/>
          <a:ext cx="8180387" cy="71600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SP-250979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S1-253627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Lower Selection-priority for PLMN Selection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LoSePLMN</a:t>
                      </a:r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22. 011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0373r3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8510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4411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114316"/>
              </p:ext>
            </p:extLst>
          </p:nvPr>
        </p:nvGraphicFramePr>
        <p:xfrm>
          <a:off x="220368" y="938496"/>
          <a:ext cx="8586312" cy="38796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6G Use Cases and Service Requirements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996798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Completed now (SA#109)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25730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SP-240494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</a:t>
            </a:r>
            <a:r>
              <a:rPr lang="en-GB" sz="3300" b="1">
                <a:solidFill>
                  <a:srgbClr val="FF0000"/>
                </a:solidFill>
              </a:rPr>
              <a:t>Rel-20 (1/2</a:t>
            </a:r>
            <a:r>
              <a:rPr lang="en-GB" sz="3300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78267-255B-474F-5A7C-FB8BB0365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B7F9B2C-50DF-C00A-ED61-8EAA8CCE7D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457612"/>
              </p:ext>
            </p:extLst>
          </p:nvPr>
        </p:nvGraphicFramePr>
        <p:xfrm>
          <a:off x="220368" y="938496"/>
          <a:ext cx="8586312" cy="22740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Vehicle-Mounted Relays Phase3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8826903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support in 3GPP system with satellite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00626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SMS to emergency centre Phase-2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Ambient listening enhancements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ALPR-REQ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1080047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CPAS specific requirement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SP-250627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5432813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Phase 2 of Mission Critical Discreet listening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MCDISC_Ph2-REQ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SP-250976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Mini-WID, presented and completed at same time (SA#109)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7514258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1090040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Lower Selection-priority for PLMN Selection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LoSePLMN</a:t>
                      </a: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SP-250978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Mini-WID, presented and completed at same time (SA#109)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52369288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DCC7DE-A51D-3F16-1ED8-EB37801A25C2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Rel-20 (2/2)</a:t>
            </a:r>
          </a:p>
        </p:txBody>
      </p:sp>
    </p:spTree>
    <p:extLst>
      <p:ext uri="{BB962C8B-B14F-4D97-AF65-F5344CB8AC3E}">
        <p14:creationId xmlns:p14="http://schemas.microsoft.com/office/powerpoint/2010/main" val="2784825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5G Advanced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84690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/>
              <a:t>Progress since previous SA meeting</a:t>
            </a:r>
            <a:endParaRPr lang="en-US" sz="1200" dirty="0"/>
          </a:p>
          <a:p>
            <a:pPr lvl="1">
              <a:spcBef>
                <a:spcPct val="0"/>
              </a:spcBef>
            </a:pPr>
            <a:r>
              <a:rPr lang="en-US" sz="1200" dirty="0"/>
              <a:t> Normative: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b="1" i="1" dirty="0">
                <a:solidFill>
                  <a:srgbClr val="FF0000"/>
                </a:solidFill>
              </a:rPr>
              <a:t>Updated WID in SP-250974 to update the objectives according to the progress reached. Reduced scope by deleting one objective on availability status of an MC user.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200" dirty="0"/>
              <a:t>Two agreed CRs this meeting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endParaRPr lang="en-US" sz="12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Impacts and dependencies on other WGs: none identified</a:t>
            </a:r>
            <a:endParaRPr lang="en-US" altLang="en-US" sz="2000" dirty="0"/>
          </a:p>
          <a:p>
            <a:pPr>
              <a:spcBef>
                <a:spcPct val="0"/>
              </a:spcBef>
            </a:pPr>
            <a:r>
              <a:rPr lang="de-DE" altLang="en-US" sz="2000" dirty="0"/>
              <a:t>Next </a:t>
            </a:r>
            <a:r>
              <a:rPr lang="de-DE" altLang="en-US" sz="2000" dirty="0" err="1"/>
              <a:t>steps</a:t>
            </a:r>
            <a:r>
              <a:rPr lang="de-DE" altLang="en-US" sz="2000" dirty="0"/>
              <a:t>: </a:t>
            </a:r>
            <a:r>
              <a:rPr lang="de-DE" altLang="en-US" sz="2000" dirty="0" err="1"/>
              <a:t>none</a:t>
            </a:r>
            <a:endParaRPr lang="de-DE" altLang="en-US" sz="2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731205"/>
              </p:ext>
            </p:extLst>
          </p:nvPr>
        </p:nvGraphicFramePr>
        <p:xfrm>
          <a:off x="443548" y="998982"/>
          <a:ext cx="8180388" cy="7128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FRMCS Phase 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SP-250974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COMPLETED NOW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89381941"/>
                  </a:ext>
                </a:extLst>
              </a:tr>
            </a:tbl>
          </a:graphicData>
        </a:graphic>
      </p:graphicFrame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6B50A59B-3D5F-68E2-AF72-3F6A6F4C8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777751"/>
              </p:ext>
            </p:extLst>
          </p:nvPr>
        </p:nvGraphicFramePr>
        <p:xfrm>
          <a:off x="481806" y="3650607"/>
          <a:ext cx="8180387" cy="131036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20.1 SA WG1 Rel-20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SP-250975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S1-253380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Addition of Functional Aliases in the participants list and in the notifications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AHGCand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authorizations for combining Ad hoc Group calls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22. 280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0179r1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58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S1-253381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Addition of Functional Aliases in the notifications of AHG emergency alert and combining AHG emergency alerts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22. 280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0180r1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080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94BA9BC-80C1-98A4-1D52-60D161A14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554189E-C104-8436-1DB5-2D12092E5611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551B06B6-419F-1293-DF2B-387B4DE8493E}"/>
              </a:ext>
            </a:extLst>
          </p:cNvPr>
          <p:cNvSpPr txBox="1">
            <a:spLocks/>
          </p:cNvSpPr>
          <p:nvPr/>
        </p:nvSpPr>
        <p:spPr>
          <a:xfrm>
            <a:off x="419098" y="957458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Rel-20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31334DF-6A2B-5A02-FC45-7040ED6B1C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772744"/>
              </p:ext>
            </p:extLst>
          </p:nvPr>
        </p:nvGraphicFramePr>
        <p:xfrm>
          <a:off x="474665" y="1430497"/>
          <a:ext cx="8445501" cy="579957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80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20.1 SA WG1 Rel-20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SP-250981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S1-253564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Supplementary service CFNL missing MMI code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TEI20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22.173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0133r1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26024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1233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EDCB3-473F-DAE1-A36E-E22E0309C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3DA5B92-40D0-ED98-4732-B4FED4A66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</a:t>
            </a:r>
            <a:r>
              <a:rPr lang="en-US" dirty="0"/>
              <a:t>MCDISC_Ph2-REQ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59021D5-B7EA-8404-4411-9E3C73308AAE}"/>
              </a:ext>
            </a:extLst>
          </p:cNvPr>
          <p:cNvSpPr txBox="1">
            <a:spLocks/>
          </p:cNvSpPr>
          <p:nvPr/>
        </p:nvSpPr>
        <p:spPr>
          <a:xfrm>
            <a:off x="382588" y="161415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100" b="1" i="1" dirty="0">
                <a:solidFill>
                  <a:srgbClr val="FF0000"/>
                </a:solidFill>
              </a:rPr>
              <a:t>New Mini-WID in </a:t>
            </a:r>
            <a:r>
              <a:rPr lang="en-GB" sz="1100" b="1" i="1" dirty="0">
                <a:solidFill>
                  <a:srgbClr val="FF0000"/>
                </a:solidFill>
              </a:rPr>
              <a:t>SP-250976 (S1-253556)</a:t>
            </a:r>
            <a:endParaRPr lang="en-GB" altLang="zh-CN" sz="110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050" dirty="0"/>
              <a:t>The objective of this work item is to </a:t>
            </a:r>
            <a:r>
              <a:rPr lang="en-GB" sz="1050" dirty="0"/>
              <a:t>Update service requirements related to Discreet listening</a:t>
            </a:r>
            <a:r>
              <a:rPr lang="en-US" altLang="zh-CN" sz="1050" dirty="0"/>
              <a:t>.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identified, charging is not impacted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DF2273D-8213-FBF8-AC19-905BD91F88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484433"/>
              </p:ext>
            </p:extLst>
          </p:nvPr>
        </p:nvGraphicFramePr>
        <p:xfrm>
          <a:off x="443548" y="998983"/>
          <a:ext cx="8180388" cy="73165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6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marL="0" marR="0" lvl="0" indent="0" algn="ctr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1090039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Phase 2 of Mission Critical Discreet listening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MCDISC_Ph2-REQ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19/09/2025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SP-250976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7805425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38D2C4-F7FD-6E3E-ACF4-E1595DCDC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550711"/>
              </p:ext>
            </p:extLst>
          </p:nvPr>
        </p:nvGraphicFramePr>
        <p:xfrm>
          <a:off x="481806" y="3650607"/>
          <a:ext cx="8180387" cy="71600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9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9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20.1 SA WG1 Rel-20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SP-250977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S1-253555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Discreet listening clarifications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MCDISC_Ph2-REQ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22. 280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0177r1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93338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6G Study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9793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FS_6G_REQ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meeting:</a:t>
            </a:r>
            <a:endParaRPr lang="de-DE" altLang="de-DE" sz="1200" dirty="0">
              <a:highlight>
                <a:srgbClr val="FFFF00"/>
              </a:highlight>
            </a:endParaRP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138 contributions (</a:t>
            </a:r>
            <a:r>
              <a:rPr lang="en-US" altLang="en-GB" sz="1200" dirty="0" err="1"/>
              <a:t>pCRs</a:t>
            </a:r>
            <a:r>
              <a:rPr lang="en-US" altLang="en-GB" sz="1200" dirty="0"/>
              <a:t>) have been approved as SA1#111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Discussed and endorsed AI agent definition update, note for AI capability example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sz="1200" dirty="0"/>
              <a:t>About 50 editor’s notes have been solved, including definitions of AI agent, AI service, 6G computing service, 6G system data, 4G-6G interworking</a:t>
            </a:r>
            <a:endParaRPr lang="en-GB" sz="1200" dirty="0"/>
          </a:p>
          <a:p>
            <a:pPr fontAlgn="auto">
              <a:lnSpc>
                <a:spcPct val="100000"/>
              </a:lnSpc>
              <a:defRPr/>
            </a:pPr>
            <a:r>
              <a:rPr lang="en-US" sz="1400" dirty="0"/>
              <a:t>Controversial or Open issues from this meeting</a:t>
            </a:r>
          </a:p>
          <a:p>
            <a:pPr marL="536575" lvl="1" fontAlgn="auto">
              <a:defRPr/>
            </a:pPr>
            <a:r>
              <a:rPr lang="en-US" sz="1000" b="1" dirty="0"/>
              <a:t> </a:t>
            </a:r>
            <a:r>
              <a:rPr lang="en-US" sz="1200" dirty="0"/>
              <a:t>Clauses “Overview” and “Other considerations” are still empty.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SA1#112 (11/25): Study 85%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Resubmission of previously discussed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Update approved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Clean up ENs &amp; address FFS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Send to SA for Information</a:t>
            </a:r>
          </a:p>
          <a:p>
            <a:pPr marL="357188" lvl="1"/>
            <a:endParaRPr 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879469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77%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6DDD935-3FC9-9980-8B01-2CA29CF637BD}"/>
              </a:ext>
            </a:extLst>
          </p:cNvPr>
          <p:cNvSpPr txBox="1">
            <a:spLocks/>
          </p:cNvSpPr>
          <p:nvPr/>
        </p:nvSpPr>
        <p:spPr>
          <a:xfrm>
            <a:off x="3888356" y="3655739"/>
            <a:ext cx="3198243" cy="128198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SA1#113 (02/26): Study 100%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Clean up ENs &amp; address FFS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Complete Requirements Consolidation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Send to SA for Approval</a:t>
            </a:r>
          </a:p>
          <a:p>
            <a:pPr marL="765175" lvl="2" algn="l" fontAlgn="auto">
              <a:lnSpc>
                <a:spcPct val="100000"/>
              </a:lnSpc>
              <a:buClrTx/>
              <a:buSzTx/>
              <a:buFontTx/>
              <a:buChar char="-"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355171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33FC5B5-4933-9951-2682-45F28AA5DC96}"/>
              </a:ext>
            </a:extLst>
          </p:cNvPr>
          <p:cNvSpPr txBox="1">
            <a:spLocks/>
          </p:cNvSpPr>
          <p:nvPr/>
        </p:nvSpPr>
        <p:spPr bwMode="auto">
          <a:xfrm>
            <a:off x="6320582" y="1362634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B151F70-34F7-FB74-81E8-82A5A9CDDF33}"/>
              </a:ext>
            </a:extLst>
          </p:cNvPr>
          <p:cNvSpPr txBox="1">
            <a:spLocks/>
          </p:cNvSpPr>
          <p:nvPr/>
        </p:nvSpPr>
        <p:spPr bwMode="auto">
          <a:xfrm>
            <a:off x="6613148" y="4476467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Rel-21 </a:t>
            </a: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- </a:t>
            </a: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6G norm.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8B482E8-AB09-040D-7EF8-9E716D518DAD}"/>
              </a:ext>
            </a:extLst>
          </p:cNvPr>
          <p:cNvCxnSpPr>
            <a:cxnSpLocks/>
          </p:cNvCxnSpPr>
          <p:nvPr/>
        </p:nvCxnSpPr>
        <p:spPr bwMode="auto">
          <a:xfrm>
            <a:off x="-54033" y="4143105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68" y="1091659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6723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700" y="478797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8" name="Chevron 60">
            <a:extLst>
              <a:ext uri="{FF2B5EF4-FFF2-40B4-BE49-F238E27FC236}">
                <a16:creationId xmlns:a16="http://schemas.microsoft.com/office/drawing/2014/main" id="{B4413F21-C968-44F3-241D-8168BC0C72B0}"/>
              </a:ext>
            </a:extLst>
          </p:cNvPr>
          <p:cNvSpPr/>
          <p:nvPr/>
        </p:nvSpPr>
        <p:spPr bwMode="auto">
          <a:xfrm>
            <a:off x="4275668" y="4210443"/>
            <a:ext cx="236620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</a:t>
            </a:r>
            <a:r>
              <a:rPr lang="fr-FR" sz="9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Norm.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2" name="Thought Bubble: Cloud 41">
            <a:extLst>
              <a:ext uri="{FF2B5EF4-FFF2-40B4-BE49-F238E27FC236}">
                <a16:creationId xmlns:a16="http://schemas.microsoft.com/office/drawing/2014/main" id="{AF1C1DBA-51F7-EF7D-B2CD-8C0BAB66DE53}"/>
              </a:ext>
            </a:extLst>
          </p:cNvPr>
          <p:cNvSpPr/>
          <p:nvPr/>
        </p:nvSpPr>
        <p:spPr bwMode="auto">
          <a:xfrm>
            <a:off x="6110607" y="42016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2BB993-BE80-BE98-9396-42CA56A7383E}"/>
              </a:ext>
            </a:extLst>
          </p:cNvPr>
          <p:cNvSpPr txBox="1"/>
          <p:nvPr/>
        </p:nvSpPr>
        <p:spPr>
          <a:xfrm>
            <a:off x="6067091" y="421375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- </a:t>
            </a:r>
            <a:r>
              <a:rPr lang="en-GB" altLang="en-US" sz="700" b="1" dirty="0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D3A4E2-1DC2-D89D-9018-AD6500576546}"/>
              </a:ext>
            </a:extLst>
          </p:cNvPr>
          <p:cNvSpPr txBox="1"/>
          <p:nvPr/>
        </p:nvSpPr>
        <p:spPr>
          <a:xfrm>
            <a:off x="6641869" y="1994147"/>
            <a:ext cx="2373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*</a:t>
            </a:r>
            <a:r>
              <a:rPr lang="en-GB" dirty="0"/>
              <a:t>decision endorsed by SA1 : No ad-hoc meeting in October (S1-253010)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6G Timeline – milestones</a:t>
            </a:r>
            <a:endParaRPr lang="en-US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2985834" y="2360872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*</a:t>
            </a:r>
            <a:endParaRPr lang="en-GB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7B7C99-5ABF-AF01-A91C-98E375199D19}"/>
              </a:ext>
            </a:extLst>
          </p:cNvPr>
          <p:cNvSpPr/>
          <p:nvPr/>
        </p:nvSpPr>
        <p:spPr bwMode="auto">
          <a:xfrm>
            <a:off x="6564085" y="2085392"/>
            <a:ext cx="2483923" cy="955195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246131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2000" b="1" dirty="0"/>
              <a:t>5G Advanced (5GA):</a:t>
            </a:r>
            <a:endParaRPr lang="en-US" altLang="nl-NL" sz="1600" dirty="0"/>
          </a:p>
          <a:p>
            <a:pPr marL="739807" lvl="1" indent="-341305"/>
            <a:r>
              <a:rPr lang="en-US" altLang="nl-NL" sz="1600" dirty="0"/>
              <a:t>5GA Stage-1 Release 20 frozen since June</a:t>
            </a:r>
          </a:p>
          <a:p>
            <a:pPr marL="739807" lvl="1" indent="-341305"/>
            <a:r>
              <a:rPr lang="en-US" altLang="nl-NL" sz="1600" dirty="0"/>
              <a:t>All 5GA topics are 100% completed</a:t>
            </a:r>
          </a:p>
          <a:p>
            <a:pPr marL="1139857" lvl="2" indent="-341305"/>
            <a:r>
              <a:rPr lang="en-US" altLang="nl-NL" sz="1200" dirty="0"/>
              <a:t>Now including FRMCS_Ph6, for which an exception was granted in June</a:t>
            </a:r>
          </a:p>
          <a:p>
            <a:pPr marL="739807" lvl="1" indent="-341305"/>
            <a:r>
              <a:rPr lang="en-US" altLang="nl-NL" sz="1600" dirty="0"/>
              <a:t>New Rel19 </a:t>
            </a:r>
            <a:r>
              <a:rPr lang="en-US" altLang="nl-NL" sz="1600" dirty="0" err="1"/>
              <a:t>miniWID</a:t>
            </a:r>
            <a:r>
              <a:rPr lang="en-US" altLang="nl-NL" sz="1600" dirty="0"/>
              <a:t> related to </a:t>
            </a:r>
            <a:r>
              <a:rPr lang="en-US" sz="1600" dirty="0"/>
              <a:t>Lower Selection-priority for PLMN Selection</a:t>
            </a:r>
            <a:endParaRPr lang="en-GB" sz="1600" dirty="0"/>
          </a:p>
          <a:p>
            <a:pPr marL="739807" lvl="1" indent="-341305"/>
            <a:r>
              <a:rPr lang="en-US" altLang="nl-NL" sz="1600" dirty="0"/>
              <a:t>New Rel20 </a:t>
            </a:r>
            <a:r>
              <a:rPr lang="en-US" altLang="nl-NL" sz="1600" dirty="0" err="1"/>
              <a:t>miniWID</a:t>
            </a:r>
            <a:r>
              <a:rPr lang="en-US" altLang="nl-NL" sz="1600" dirty="0"/>
              <a:t> related to </a:t>
            </a:r>
            <a:r>
              <a:rPr lang="en-GB" sz="1600" dirty="0"/>
              <a:t>Mission Critical Discreet listening Phase 2</a:t>
            </a:r>
            <a:endParaRPr lang="en-US" altLang="nl-NL" sz="1600" dirty="0"/>
          </a:p>
          <a:p>
            <a:pPr marL="341305" indent="-341305"/>
            <a:r>
              <a:rPr lang="en-US" sz="2000" b="1" dirty="0"/>
              <a:t>6G:</a:t>
            </a:r>
          </a:p>
          <a:p>
            <a:pPr marL="739807" lvl="1" indent="-341305"/>
            <a:r>
              <a:rPr lang="en-US" sz="1600" dirty="0"/>
              <a:t>Exceptionally high number of contributions on this topic - all contributions were treated</a:t>
            </a:r>
          </a:p>
          <a:p>
            <a:pPr marL="739807" lvl="1" indent="-341305"/>
            <a:r>
              <a:rPr lang="en-US" sz="1600" dirty="0"/>
              <a:t>Completion of FS_6G_STUDY (TR 22.820): 77%</a:t>
            </a:r>
          </a:p>
          <a:p>
            <a:pPr marL="1139857" lvl="2" indent="-341305"/>
            <a:r>
              <a:rPr lang="en-US" sz="1200" dirty="0"/>
              <a:t>Target completion date remains March 2026</a:t>
            </a:r>
          </a:p>
          <a:p>
            <a:pPr marL="739807" lvl="1" indent="-341305"/>
            <a:r>
              <a:rPr lang="en-US" sz="1600" dirty="0"/>
              <a:t>About 70 editor’s notes have been solved, including definitions of AI agent, AI service, 6G computing service, 6G system data, 4G-6G interworking. </a:t>
            </a:r>
            <a:r>
              <a:rPr lang="en-US" sz="1600"/>
              <a:t>48 </a:t>
            </a:r>
            <a:r>
              <a:rPr lang="en-US" sz="1600" dirty="0"/>
              <a:t>editor’s notes remaining.</a:t>
            </a:r>
            <a:endParaRPr lang="en-GB" sz="1600" dirty="0"/>
          </a:p>
          <a:p>
            <a:pPr marL="739807" lvl="1" indent="-341305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5577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altLang="nl-NL" b="1" kern="1200" dirty="0"/>
              <a:t>SA1 Leadership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4" y="1090613"/>
            <a:ext cx="5794255" cy="3622675"/>
          </a:xfrm>
        </p:spPr>
        <p:txBody>
          <a:bodyPr wrap="square" anchor="t">
            <a:normAutofit fontScale="92500" lnSpcReduction="10000"/>
          </a:bodyPr>
          <a:lstStyle/>
          <a:p>
            <a:pPr marL="341313" indent="-341313">
              <a:lnSpc>
                <a:spcPct val="90000"/>
              </a:lnSpc>
            </a:pPr>
            <a:r>
              <a:rPr lang="en-GB" altLang="nl-NL" sz="2600" b="1" dirty="0"/>
              <a:t>Chairman: </a:t>
            </a:r>
          </a:p>
          <a:p>
            <a:pPr lvl="1">
              <a:lnSpc>
                <a:spcPct val="90000"/>
              </a:lnSpc>
            </a:pPr>
            <a:r>
              <a:rPr lang="en-GB" sz="2600" dirty="0"/>
              <a:t>Vasil Aleksiev (</a:t>
            </a:r>
            <a:r>
              <a:rPr lang="nl-NL" sz="2600" dirty="0"/>
              <a:t>Deutsche Telekom) </a:t>
            </a:r>
            <a:r>
              <a:rPr lang="en-GB" altLang="nl-NL" sz="2600" baseline="30000" dirty="0"/>
              <a:t>1</a:t>
            </a:r>
            <a:endParaRPr lang="en-GB" altLang="nl-NL" sz="2600" dirty="0"/>
          </a:p>
          <a:p>
            <a:pPr marL="341313" indent="-341313">
              <a:lnSpc>
                <a:spcPct val="90000"/>
              </a:lnSpc>
            </a:pPr>
            <a:r>
              <a:rPr lang="en-GB" altLang="nl-NL" sz="2600" b="1" dirty="0"/>
              <a:t>Vice Chairs: </a:t>
            </a:r>
          </a:p>
          <a:p>
            <a:pPr lvl="1">
              <a:lnSpc>
                <a:spcPct val="90000"/>
              </a:lnSpc>
            </a:pPr>
            <a:r>
              <a:rPr lang="en-GB" altLang="nl-NL" sz="2600" dirty="0"/>
              <a:t>Yusuke Nakano (KDDI)</a:t>
            </a:r>
            <a:r>
              <a:rPr lang="en-GB" altLang="nl-NL" sz="2600" baseline="30000" dirty="0"/>
              <a:t>2</a:t>
            </a:r>
          </a:p>
          <a:p>
            <a:pPr lvl="1">
              <a:lnSpc>
                <a:spcPct val="90000"/>
              </a:lnSpc>
            </a:pPr>
            <a:r>
              <a:rPr lang="en-GB" altLang="nl-NL" sz="2600" dirty="0"/>
              <a:t>Qun Wei (China Unicom)</a:t>
            </a:r>
            <a:r>
              <a:rPr lang="en-GB" altLang="nl-NL" sz="2600" baseline="30000" dirty="0"/>
              <a:t>3</a:t>
            </a:r>
            <a:endParaRPr lang="en-GB" altLang="nl-NL" sz="2600" dirty="0"/>
          </a:p>
          <a:p>
            <a:pPr marL="341313" indent="-341313">
              <a:lnSpc>
                <a:spcPct val="90000"/>
              </a:lnSpc>
            </a:pPr>
            <a:r>
              <a:rPr lang="en-GB" altLang="nl-NL" sz="2600" dirty="0"/>
              <a:t> </a:t>
            </a:r>
            <a:r>
              <a:rPr lang="en-GB" altLang="nl-NL" sz="2600" b="1" dirty="0"/>
              <a:t>MCC Technical Officer: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nl-NL" sz="2600" dirty="0"/>
              <a:t>Alain Sultan (ETSI)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nl-NL" sz="2000" baseline="30000" dirty="0"/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1</a:t>
            </a:r>
            <a:r>
              <a:rPr lang="en-GB" altLang="nl-NL" sz="1900" dirty="0"/>
              <a:t> Elected May 2025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2</a:t>
            </a:r>
            <a:r>
              <a:rPr lang="en-GB" altLang="nl-NL" sz="1900" dirty="0"/>
              <a:t> Re-elected for second term Nov 2023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3</a:t>
            </a:r>
            <a:r>
              <a:rPr lang="en-GB" altLang="nl-NL" sz="1900" dirty="0"/>
              <a:t> Elected Nov 2023</a:t>
            </a:r>
          </a:p>
          <a:p>
            <a:pPr marL="341313" indent="-341313">
              <a:lnSpc>
                <a:spcPct val="90000"/>
              </a:lnSpc>
            </a:pPr>
            <a:endParaRPr lang="en-GB" altLang="nl-NL" sz="20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1652516"/>
              </p:ext>
            </p:extLst>
          </p:nvPr>
        </p:nvGraphicFramePr>
        <p:xfrm>
          <a:off x="401002" y="941058"/>
          <a:ext cx="7967434" cy="4030992"/>
        </p:xfrm>
        <a:graphic>
          <a:graphicData uri="http://schemas.openxmlformats.org/drawingml/2006/table">
            <a:tbl>
              <a:tblPr/>
              <a:tblGrid>
                <a:gridCol w="18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1998238542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359_F2F + 83_remote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338_F2F + 58_remote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308_F2F + 138_remote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871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972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949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546012"/>
              </p:ext>
            </p:extLst>
          </p:nvPr>
        </p:nvGraphicFramePr>
        <p:xfrm>
          <a:off x="682265" y="1182662"/>
          <a:ext cx="7818437" cy="2032488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SA1#112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17-21 Nov 2025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Dallas, USA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9-13 Feb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TBD, India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11638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SA1#114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18-22 May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China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159783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24-28 Aug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Prague, Czech Republic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63273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16-20 Nov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Calgary, Canada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14207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3095866"/>
              </p:ext>
            </p:extLst>
          </p:nvPr>
        </p:nvGraphicFramePr>
        <p:xfrm>
          <a:off x="1291431" y="1028700"/>
          <a:ext cx="6561137" cy="3739966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Chicago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SA1#106, Jeju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SA1#107,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SP-241759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SA1#108, Orlando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SP-250326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SA1#109,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SA#108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SP-250775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SA1#110, Fukuoka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21251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&amp; Maintenance</a:t>
            </a:r>
            <a:br>
              <a:rPr lang="en-GB" altLang="nl-NL" sz="4000" dirty="0"/>
            </a:b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1771</Words>
  <Application>Microsoft Office PowerPoint</Application>
  <PresentationFormat>Bildschirmpräsentation (16:9)</PresentationFormat>
  <Paragraphs>576</Paragraphs>
  <Slides>24</Slides>
  <Notes>1</Notes>
  <HiddenSlides>6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24</vt:i4>
      </vt:variant>
    </vt:vector>
  </HeadingPairs>
  <TitlesOfParts>
    <vt:vector size="31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PowerPoint-Präsentation</vt:lpstr>
      <vt:lpstr>Short Summary</vt:lpstr>
      <vt:lpstr>Summary – overall</vt:lpstr>
      <vt:lpstr>General Information and statistics </vt:lpstr>
      <vt:lpstr>SA1 Leadership</vt:lpstr>
      <vt:lpstr>Statistics</vt:lpstr>
      <vt:lpstr>Meeting Calendar</vt:lpstr>
      <vt:lpstr>Previous SA1 reports</vt:lpstr>
      <vt:lpstr>Work Summary: Rel-19 and earlier  &amp; Maintenance </vt:lpstr>
      <vt:lpstr>PowerPoint-Präsentation</vt:lpstr>
      <vt:lpstr>Rel-19 5G Advanced – Mini WIDs</vt:lpstr>
      <vt:lpstr>Mini WID: LoSePLMN-REQ</vt:lpstr>
      <vt:lpstr>Rel-20</vt:lpstr>
      <vt:lpstr>PowerPoint-Präsentation</vt:lpstr>
      <vt:lpstr>PowerPoint-Präsentation</vt:lpstr>
      <vt:lpstr>Rel-20  5G Advanced</vt:lpstr>
      <vt:lpstr>FRMCS Phase 6</vt:lpstr>
      <vt:lpstr>PowerPoint-Präsentation</vt:lpstr>
      <vt:lpstr>Rel-20 5G Advanced – Mini WIDs</vt:lpstr>
      <vt:lpstr>Mini WID: MCDISC_Ph2-REQ</vt:lpstr>
      <vt:lpstr>Rel-20 6G Study</vt:lpstr>
      <vt:lpstr>FS_6G_REQ</vt:lpstr>
      <vt:lpstr>PowerPoint-Präsentation</vt:lpstr>
      <vt:lpstr>PowerPoint-Präsentation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2283</cp:revision>
  <cp:lastPrinted>2017-02-24T12:37:51Z</cp:lastPrinted>
  <dcterms:created xsi:type="dcterms:W3CDTF">2008-08-30T09:32:10Z</dcterms:created>
  <dcterms:modified xsi:type="dcterms:W3CDTF">2025-09-09T15:15:13Z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2025-09-05T12:39:24Z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556c7c27-3d1d-4476-b031-d1937b167bb4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